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-sfera.hr/dodatni-digitalni-sadrzaji/cbc69a15-8cae-422d-82c2-1a29acefa03b/?jumpTo=section_21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-sfera.hr/dodatni-digitalni-sadrzaji/cbc69a15-8cae-422d-82c2-1a29acefa03b/?jumpTo=section_1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e-sfera.hr/prelistaj-udzbenik/260e5885-7091-4297-a390-2e8777f01013" TargetMode="External"/><Relationship Id="rId4" Type="http://schemas.openxmlformats.org/officeDocument/2006/relationships/hyperlink" Target="https://www.e-sfera.hr/dodatni-digitalni-sadrzaji/cbc69a15-8cae-422d-82c2-1a29acefa03b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cbc69a15-8cae-422d-82c2-1a29acefa03b/?jumpTo=section_1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27584" y="1772816"/>
            <a:ext cx="7056784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 OKO NAS GRAĐENO JE OD </a:t>
            </a:r>
            <a:r>
              <a:rPr lang="hr-HR" b="1" dirty="0" smtClean="0">
                <a:solidFill>
                  <a:srgbClr val="2BA3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ČESTICA</a:t>
            </a:r>
            <a:br>
              <a:rPr lang="hr-HR" b="1" dirty="0" smtClean="0">
                <a:solidFill>
                  <a:srgbClr val="2BA3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b="1" dirty="0" smtClean="0">
                <a:solidFill>
                  <a:srgbClr val="2BA3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Povezanost žive i nežive prirode</a:t>
            </a:r>
            <a:endParaRPr lang="en-US" b="1" dirty="0">
              <a:solidFill>
                <a:srgbClr val="2BA3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2C0B8942-60FA-4AE4-A4F3-6C44B739D1E5}"/>
              </a:ext>
            </a:extLst>
          </p:cNvPr>
          <p:cNvSpPr/>
          <p:nvPr/>
        </p:nvSpPr>
        <p:spPr>
          <a:xfrm>
            <a:off x="2195736" y="1167777"/>
            <a:ext cx="460851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/>
              <a:t>PRIRODA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57F09BB6-56DC-440E-9FF3-16A70C29ED61}"/>
              </a:ext>
            </a:extLst>
          </p:cNvPr>
          <p:cNvSpPr/>
          <p:nvPr/>
        </p:nvSpPr>
        <p:spPr>
          <a:xfrm>
            <a:off x="5364088" y="2456892"/>
            <a:ext cx="273630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NEŽIVA PRIRODA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EDA87456-2AE1-42F0-86CB-4209FBFED932}"/>
              </a:ext>
            </a:extLst>
          </p:cNvPr>
          <p:cNvSpPr/>
          <p:nvPr/>
        </p:nvSpPr>
        <p:spPr>
          <a:xfrm>
            <a:off x="1043608" y="2420888"/>
            <a:ext cx="2520280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ŽIVA PRIRODA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xmlns="" id="{8CE9D6F4-99AB-4519-B6AD-7F771D47BA73}"/>
              </a:ext>
            </a:extLst>
          </p:cNvPr>
          <p:cNvCxnSpPr/>
          <p:nvPr/>
        </p:nvCxnSpPr>
        <p:spPr>
          <a:xfrm flipH="1">
            <a:off x="3707904" y="2096852"/>
            <a:ext cx="50405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xmlns="" id="{0D95798A-4B16-4DAB-8865-2637C954E92E}"/>
              </a:ext>
            </a:extLst>
          </p:cNvPr>
          <p:cNvCxnSpPr>
            <a:cxnSpLocks/>
          </p:cNvCxnSpPr>
          <p:nvPr/>
        </p:nvCxnSpPr>
        <p:spPr>
          <a:xfrm>
            <a:off x="4716016" y="2096852"/>
            <a:ext cx="576064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xmlns="" id="{0503D0A8-09EB-4BA7-AF7E-0FFC3706BEA4}"/>
              </a:ext>
            </a:extLst>
          </p:cNvPr>
          <p:cNvSpPr/>
          <p:nvPr/>
        </p:nvSpPr>
        <p:spPr>
          <a:xfrm>
            <a:off x="1115616" y="3976089"/>
            <a:ext cx="2448272" cy="2592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hr-HR" sz="2000" dirty="0"/>
          </a:p>
          <a:p>
            <a:pPr marL="285750" indent="-285750">
              <a:buFontTx/>
              <a:buChar char="-"/>
            </a:pPr>
            <a:r>
              <a:rPr lang="hr-HR" sz="2000" dirty="0"/>
              <a:t>BAKTERIJE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ALGE</a:t>
            </a:r>
            <a:endParaRPr lang="hr-HR" sz="2000" dirty="0"/>
          </a:p>
          <a:p>
            <a:pPr marL="285750" indent="-285750">
              <a:buFontTx/>
              <a:buChar char="-"/>
            </a:pPr>
            <a:r>
              <a:rPr lang="hr-HR" sz="2000" dirty="0"/>
              <a:t>GLJIVE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BILJKE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ŽIVOTINJE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LJUDI</a:t>
            </a:r>
          </a:p>
          <a:p>
            <a:pPr marL="285750" indent="-285750">
              <a:buFontTx/>
              <a:buChar char="-"/>
            </a:pPr>
            <a:endParaRPr lang="hr-HR" sz="2000" dirty="0"/>
          </a:p>
          <a:p>
            <a:pPr marL="285750" indent="-285750" algn="ctr">
              <a:buFontTx/>
              <a:buChar char="-"/>
            </a:pPr>
            <a:endParaRPr lang="hr-HR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xmlns="" id="{B64EC0C1-6240-4645-95C1-0719216E665C}"/>
              </a:ext>
            </a:extLst>
          </p:cNvPr>
          <p:cNvSpPr/>
          <p:nvPr/>
        </p:nvSpPr>
        <p:spPr>
          <a:xfrm>
            <a:off x="5580112" y="3914219"/>
            <a:ext cx="2448272" cy="2592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hr-HR" dirty="0"/>
              <a:t>VODA</a:t>
            </a:r>
          </a:p>
          <a:p>
            <a:pPr marL="285750" indent="-285750">
              <a:buFontTx/>
              <a:buChar char="-"/>
            </a:pPr>
            <a:r>
              <a:rPr lang="hr-HR" dirty="0"/>
              <a:t>ZRAK </a:t>
            </a:r>
          </a:p>
          <a:p>
            <a:pPr marL="285750" indent="-285750">
              <a:buFontTx/>
              <a:buChar char="-"/>
            </a:pPr>
            <a:r>
              <a:rPr lang="hr-HR" dirty="0"/>
              <a:t>TLO</a:t>
            </a:r>
          </a:p>
          <a:p>
            <a:pPr marL="285750" indent="-285750">
              <a:buFontTx/>
              <a:buChar char="-"/>
            </a:pPr>
            <a:r>
              <a:rPr lang="hr-HR" dirty="0"/>
              <a:t>STIJENE</a:t>
            </a:r>
          </a:p>
          <a:p>
            <a:pPr marL="285750" indent="-285750">
              <a:buFontTx/>
              <a:buChar char="-"/>
            </a:pPr>
            <a:r>
              <a:rPr lang="hr-HR" dirty="0"/>
              <a:t>SUNCE</a:t>
            </a:r>
          </a:p>
          <a:p>
            <a:pPr marL="285750" indent="-285750">
              <a:buFontTx/>
              <a:buChar char="-"/>
            </a:pPr>
            <a:r>
              <a:rPr lang="hr-HR" dirty="0"/>
              <a:t>ZVIJEZDE</a:t>
            </a:r>
          </a:p>
        </p:txBody>
      </p:sp>
      <p:cxnSp>
        <p:nvCxnSpPr>
          <p:cNvPr id="19" name="Ravni poveznik sa strelicom 20">
            <a:extLst>
              <a:ext uri="{FF2B5EF4-FFF2-40B4-BE49-F238E27FC236}">
                <a16:creationId xmlns:a16="http://schemas.microsoft.com/office/drawing/2014/main" xmlns="" id="{CE1DDE86-7886-4E7A-A20F-42C139DC7494}"/>
              </a:ext>
            </a:extLst>
          </p:cNvPr>
          <p:cNvCxnSpPr>
            <a:cxnSpLocks/>
          </p:cNvCxnSpPr>
          <p:nvPr/>
        </p:nvCxnSpPr>
        <p:spPr>
          <a:xfrm>
            <a:off x="2267744" y="3472033"/>
            <a:ext cx="0" cy="473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20">
            <a:extLst>
              <a:ext uri="{FF2B5EF4-FFF2-40B4-BE49-F238E27FC236}">
                <a16:creationId xmlns:a16="http://schemas.microsoft.com/office/drawing/2014/main" xmlns="" id="{CE1DDE86-7886-4E7A-A20F-42C139DC7494}"/>
              </a:ext>
            </a:extLst>
          </p:cNvPr>
          <p:cNvCxnSpPr>
            <a:cxnSpLocks/>
          </p:cNvCxnSpPr>
          <p:nvPr/>
        </p:nvCxnSpPr>
        <p:spPr>
          <a:xfrm>
            <a:off x="6732240" y="3400025"/>
            <a:ext cx="0" cy="473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6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rava, na otvorenom, gljive, šuma&#10;&#10;Opis je automatski generiran">
            <a:extLst>
              <a:ext uri="{FF2B5EF4-FFF2-40B4-BE49-F238E27FC236}">
                <a16:creationId xmlns:a16="http://schemas.microsoft.com/office/drawing/2014/main" xmlns="" id="{2391AEFA-4EB2-4F6E-825A-1673EBB867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71600" y="1196752"/>
            <a:ext cx="3400375" cy="254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Slika na kojoj se prikazuje trava, na otvorenom, puž, polje&#10;&#10;Opis je automatski generiran">
            <a:extLst>
              <a:ext uri="{FF2B5EF4-FFF2-40B4-BE49-F238E27FC236}">
                <a16:creationId xmlns:a16="http://schemas.microsoft.com/office/drawing/2014/main" xmlns="" id="{A6189845-161E-4B54-8F16-8F00BF179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052970"/>
            <a:ext cx="3528388" cy="228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Slika na kojoj se prikazuje snijeg, na otvorenom, osoba, skijanje&#10;&#10;Opis je automatski generiran">
            <a:extLst>
              <a:ext uri="{FF2B5EF4-FFF2-40B4-BE49-F238E27FC236}">
                <a16:creationId xmlns:a16="http://schemas.microsoft.com/office/drawing/2014/main" xmlns="" id="{9093B574-E448-402B-A4F0-F86C0902A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077072"/>
            <a:ext cx="3419914" cy="228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Slika na kojoj se prikazuje crv, cesta&#10;&#10;Opis je automatski generiran">
            <a:extLst>
              <a:ext uri="{FF2B5EF4-FFF2-40B4-BE49-F238E27FC236}">
                <a16:creationId xmlns:a16="http://schemas.microsoft.com/office/drawing/2014/main" xmlns="" id="{E22FF7F0-AA01-4754-9FEE-0C49C5744A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217314"/>
            <a:ext cx="3456384" cy="246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8B59CBDB-00A8-4DBA-9BB5-3BAACA878345}"/>
              </a:ext>
            </a:extLst>
          </p:cNvPr>
          <p:cNvSpPr/>
          <p:nvPr/>
        </p:nvSpPr>
        <p:spPr>
          <a:xfrm>
            <a:off x="5364088" y="2780928"/>
            <a:ext cx="1656184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ALGE</a:t>
            </a: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55D299AA-9822-4297-9363-614AA9D96DCE}"/>
              </a:ext>
            </a:extLst>
          </p:cNvPr>
          <p:cNvSpPr/>
          <p:nvPr/>
        </p:nvSpPr>
        <p:spPr>
          <a:xfrm>
            <a:off x="971600" y="5445224"/>
            <a:ext cx="1656184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ŽIVOTINJE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3BD4A2A1-2C6C-4A09-A1C4-002A03E4C480}"/>
              </a:ext>
            </a:extLst>
          </p:cNvPr>
          <p:cNvSpPr/>
          <p:nvPr/>
        </p:nvSpPr>
        <p:spPr>
          <a:xfrm>
            <a:off x="1043608" y="2780928"/>
            <a:ext cx="1656184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GLJIVE, BILJKE</a:t>
            </a: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3F8DBA9C-18C1-4303-A306-A3EACC6283A6}"/>
              </a:ext>
            </a:extLst>
          </p:cNvPr>
          <p:cNvSpPr/>
          <p:nvPr/>
        </p:nvSpPr>
        <p:spPr>
          <a:xfrm>
            <a:off x="5292080" y="5445224"/>
            <a:ext cx="1656184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LJUDI</a:t>
            </a:r>
          </a:p>
        </p:txBody>
      </p:sp>
    </p:spTree>
    <p:extLst>
      <p:ext uri="{BB962C8B-B14F-4D97-AF65-F5344CB8AC3E}">
        <p14:creationId xmlns:p14="http://schemas.microsoft.com/office/powerpoint/2010/main" xmlns="" val="8232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E9458F06-5112-4A93-863A-0CE6CAFB92D5}"/>
              </a:ext>
            </a:extLst>
          </p:cNvPr>
          <p:cNvSpPr txBox="1"/>
          <p:nvPr/>
        </p:nvSpPr>
        <p:spPr>
          <a:xfrm>
            <a:off x="395536" y="908720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 err="1">
                <a:latin typeface="+mj-lt"/>
                <a:ea typeface="+mj-ea"/>
                <a:cs typeface="+mj-cs"/>
              </a:rPr>
              <a:t>Živa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bića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i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neživa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priroda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usko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su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povezani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Slika 4" descr="Slika na kojoj se prikazuje sisavac, trava, na otvorenom, sjedenje&#10;&#10;Opis je automatski generiran">
            <a:extLst>
              <a:ext uri="{FF2B5EF4-FFF2-40B4-BE49-F238E27FC236}">
                <a16:creationId xmlns:a16="http://schemas.microsoft.com/office/drawing/2014/main" xmlns="" id="{7070C420-039B-4AD5-AE61-52A7A757A2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93" r="26344" b="-1"/>
          <a:stretch/>
        </p:blipFill>
        <p:spPr>
          <a:xfrm>
            <a:off x="467544" y="1916832"/>
            <a:ext cx="4038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97A6970C-5D3D-4F5C-85BB-AB1AC07E6342}"/>
              </a:ext>
            </a:extLst>
          </p:cNvPr>
          <p:cNvSpPr txBox="1"/>
          <p:nvPr/>
        </p:nvSpPr>
        <p:spPr>
          <a:xfrm>
            <a:off x="4716016" y="206084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2600" dirty="0"/>
              <a:t>OSOBINE ŽIVIH BIĆA: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600" dirty="0" err="1" smtClean="0"/>
              <a:t>d</a:t>
            </a:r>
            <a:r>
              <a:rPr lang="en-US" sz="2600" dirty="0" err="1" smtClean="0"/>
              <a:t>isanje</a:t>
            </a:r>
            <a:endParaRPr lang="en-US" sz="26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600" dirty="0" err="1" smtClean="0"/>
              <a:t>p</a:t>
            </a:r>
            <a:r>
              <a:rPr lang="en-US" sz="2600" dirty="0" err="1" smtClean="0"/>
              <a:t>rehrana</a:t>
            </a:r>
            <a:endParaRPr lang="en-US" sz="26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600" dirty="0" err="1" smtClean="0"/>
              <a:t>r</a:t>
            </a:r>
            <a:r>
              <a:rPr lang="en-US" sz="2600" dirty="0" err="1" smtClean="0"/>
              <a:t>azmnožavanje</a:t>
            </a:r>
            <a:endParaRPr lang="en-US" sz="26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600" dirty="0" err="1" smtClean="0"/>
              <a:t>r</a:t>
            </a:r>
            <a:r>
              <a:rPr lang="en-US" sz="2600" dirty="0" err="1" smtClean="0"/>
              <a:t>azvoj</a:t>
            </a:r>
            <a:endParaRPr lang="en-US" sz="26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600" dirty="0" err="1" smtClean="0"/>
              <a:t>p</a:t>
            </a:r>
            <a:r>
              <a:rPr lang="en-US" sz="2600" dirty="0" err="1" smtClean="0"/>
              <a:t>rilagodljivost</a:t>
            </a:r>
            <a:endParaRPr lang="en-US" sz="26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600" dirty="0" err="1" smtClean="0"/>
              <a:t>p</a:t>
            </a:r>
            <a:r>
              <a:rPr lang="en-US" sz="2600" dirty="0" err="1" smtClean="0"/>
              <a:t>odražljivost</a:t>
            </a:r>
            <a:endParaRPr lang="en-US" sz="26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600" dirty="0" err="1" smtClean="0"/>
              <a:t>s</a:t>
            </a:r>
            <a:r>
              <a:rPr lang="en-US" sz="2600" dirty="0" err="1" smtClean="0"/>
              <a:t>tanična</a:t>
            </a:r>
            <a:r>
              <a:rPr lang="en-US" sz="2600" dirty="0" smtClean="0"/>
              <a:t> </a:t>
            </a:r>
            <a:r>
              <a:rPr lang="en-US" sz="2600" dirty="0" err="1"/>
              <a:t>građa</a:t>
            </a:r>
            <a:endParaRPr lang="en-US" sz="26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600" dirty="0" err="1" smtClean="0"/>
              <a:t>s</a:t>
            </a:r>
            <a:r>
              <a:rPr lang="en-US" sz="2600" dirty="0" err="1" smtClean="0"/>
              <a:t>tarenje</a:t>
            </a:r>
            <a:endParaRPr lang="en-US" sz="26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600" dirty="0" err="1" smtClean="0"/>
              <a:t>u</a:t>
            </a:r>
            <a:r>
              <a:rPr lang="en-US" sz="2600" dirty="0" err="1" smtClean="0"/>
              <a:t>miranje</a:t>
            </a:r>
            <a:endParaRPr lang="en-US" sz="26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6357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529DF6-F436-4A9A-90AD-C980417D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tx2"/>
                </a:solidFill>
              </a:rPr>
              <a:t>Samovrednujte </a:t>
            </a:r>
            <a:r>
              <a:rPr lang="hr-HR" sz="3600" dirty="0" smtClean="0">
                <a:solidFill>
                  <a:schemeClr val="tx2"/>
                </a:solidFill>
              </a:rPr>
              <a:t>naučeno!</a:t>
            </a:r>
            <a:endParaRPr lang="hr-HR" sz="3600" dirty="0">
              <a:solidFill>
                <a:schemeClr val="tx2"/>
              </a:solidFill>
            </a:endParaRP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xmlns="" id="{0C7E0B80-8CE0-405C-8AC4-6BCA1730232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418823165"/>
              </p:ext>
            </p:extLst>
          </p:nvPr>
        </p:nvGraphicFramePr>
        <p:xfrm>
          <a:off x="323528" y="1844824"/>
          <a:ext cx="8355925" cy="267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277919174"/>
                    </a:ext>
                  </a:extLst>
                </a:gridCol>
                <a:gridCol w="2759856">
                  <a:extLst>
                    <a:ext uri="{9D8B030D-6E8A-4147-A177-3AD203B41FA5}">
                      <a16:colId xmlns:a16="http://schemas.microsoft.com/office/drawing/2014/main" xmlns="" val="2294278183"/>
                    </a:ext>
                  </a:extLst>
                </a:gridCol>
                <a:gridCol w="2787757">
                  <a:extLst>
                    <a:ext uri="{9D8B030D-6E8A-4147-A177-3AD203B41FA5}">
                      <a16:colId xmlns:a16="http://schemas.microsoft.com/office/drawing/2014/main" xmlns="" val="1838288132"/>
                    </a:ext>
                  </a:extLst>
                </a:gridCol>
              </a:tblGrid>
              <a:tr h="892696">
                <a:tc>
                  <a:txBody>
                    <a:bodyPr/>
                    <a:lstStyle/>
                    <a:p>
                      <a:r>
                        <a:rPr lang="hr-HR" sz="2000" dirty="0"/>
                        <a:t>Navedite što ste sve danas </a:t>
                      </a:r>
                      <a:r>
                        <a:rPr lang="hr-HR" sz="2000" dirty="0" smtClean="0"/>
                        <a:t>naučili</a:t>
                      </a:r>
                      <a:r>
                        <a:rPr lang="hr-HR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Navedite što vam je ostalo nejasno.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O čemu </a:t>
                      </a:r>
                      <a:r>
                        <a:rPr lang="hr-HR" sz="2000" dirty="0" smtClean="0"/>
                        <a:t>biste </a:t>
                      </a:r>
                      <a:r>
                        <a:rPr lang="hr-HR" sz="2000" dirty="0"/>
                        <a:t>voljeli znati više?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3785120"/>
                  </a:ext>
                </a:extLst>
              </a:tr>
              <a:tr h="1778496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7934477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B710F33-EB26-4D63-A0F4-6890F7791F97}"/>
              </a:ext>
            </a:extLst>
          </p:cNvPr>
          <p:cNvSpPr txBox="1"/>
          <p:nvPr/>
        </p:nvSpPr>
        <p:spPr>
          <a:xfrm>
            <a:off x="1691680" y="5085184"/>
            <a:ext cx="433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hlinkClick r:id="rId2"/>
              </a:rPr>
              <a:t>Provjeri znanje </a:t>
            </a:r>
            <a:endParaRPr lang="hr-HR" sz="36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5085184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EEEECF5F-E036-4FBF-975A-9FBEF50756D2}"/>
              </a:ext>
            </a:extLst>
          </p:cNvPr>
          <p:cNvSpPr/>
          <p:nvPr/>
        </p:nvSpPr>
        <p:spPr>
          <a:xfrm>
            <a:off x="5004048" y="4869160"/>
            <a:ext cx="3816424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b="1" dirty="0">
                <a:solidFill>
                  <a:schemeClr val="tx1"/>
                </a:solidFill>
              </a:rPr>
              <a:t>Sad znam i ovo</a:t>
            </a:r>
            <a:r>
              <a:rPr lang="hr-HR" sz="2000" dirty="0">
                <a:solidFill>
                  <a:schemeClr val="tx1"/>
                </a:solidFill>
              </a:rPr>
              <a:t>: prirodne znanosti, znanstvenici, živa i neživa priroda, obilježja živih bića</a:t>
            </a:r>
          </a:p>
        </p:txBody>
      </p:sp>
    </p:spTree>
    <p:extLst>
      <p:ext uri="{BB962C8B-B14F-4D97-AF65-F5344CB8AC3E}">
        <p14:creationId xmlns:p14="http://schemas.microsoft.com/office/powerpoint/2010/main" xmlns="" val="7914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8229600" cy="17281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hr-HR" dirty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</a:br>
            <a:r>
              <a:rPr lang="hr-HR" dirty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  <a:t>Povezanost žive i nežive prirode</a:t>
            </a:r>
            <a:br>
              <a:rPr lang="hr-HR" dirty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</a:br>
            <a:r>
              <a:rPr lang="hr-HR" dirty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hr-HR" dirty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</a:br>
            <a:r>
              <a:rPr lang="hr-HR" dirty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hr-HR" dirty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</a:br>
            <a:r>
              <a:rPr lang="hr-HR" dirty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hr-HR" dirty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</a:br>
            <a:endParaRPr lang="hr-HR" dirty="0">
              <a:solidFill>
                <a:srgbClr val="0070C0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10" name="Slika 9" descr="Slika na kojoj se prikazuje stablo, biljka, trava, na otvorenom&#10;&#10;Opis je automatski generiran">
            <a:extLst>
              <a:ext uri="{FF2B5EF4-FFF2-40B4-BE49-F238E27FC236}">
                <a16:creationId xmlns:a16="http://schemas.microsoft.com/office/drawing/2014/main" xmlns="" id="{667E7661-63AB-4DC0-8E23-48EF4E4B8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916832"/>
            <a:ext cx="7272096" cy="450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trava, na otvorenom, zgrada, kuća&#10;&#10;Opis je automatski generiran">
            <a:extLst>
              <a:ext uri="{FF2B5EF4-FFF2-40B4-BE49-F238E27FC236}">
                <a16:creationId xmlns:a16="http://schemas.microsoft.com/office/drawing/2014/main" xmlns="" id="{1A73F378-0066-4445-8A5D-65451BE4B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610891"/>
            <a:ext cx="5652120" cy="376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87FEC364-0076-4BFE-99CE-7EE52953706E}"/>
              </a:ext>
            </a:extLst>
          </p:cNvPr>
          <p:cNvSpPr/>
          <p:nvPr/>
        </p:nvSpPr>
        <p:spPr>
          <a:xfrm>
            <a:off x="395536" y="1340768"/>
            <a:ext cx="3816424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priroda, istraživanje</a:t>
            </a:r>
          </a:p>
        </p:txBody>
      </p:sp>
      <p:sp>
        <p:nvSpPr>
          <p:cNvPr id="7" name="Oblak 6">
            <a:extLst>
              <a:ext uri="{FF2B5EF4-FFF2-40B4-BE49-F238E27FC236}">
                <a16:creationId xmlns:a16="http://schemas.microsoft.com/office/drawing/2014/main" xmlns="" id="{786EFF90-2F80-4FE0-B9EC-DCBB9CF08C1D}"/>
              </a:ext>
            </a:extLst>
          </p:cNvPr>
          <p:cNvSpPr/>
          <p:nvPr/>
        </p:nvSpPr>
        <p:spPr>
          <a:xfrm>
            <a:off x="5220072" y="1556792"/>
            <a:ext cx="3672407" cy="208823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Ponovimo</a:t>
            </a:r>
            <a:r>
              <a:rPr lang="hr-HR" sz="2000" dirty="0">
                <a:solidFill>
                  <a:schemeClr val="tx1"/>
                </a:solidFill>
              </a:rPr>
              <a:t>: opišite što sve vidite na slici i objasnite činjenicu da je priroda sve što nas okružuje.</a:t>
            </a:r>
          </a:p>
        </p:txBody>
      </p:sp>
    </p:spTree>
    <p:extLst>
      <p:ext uri="{BB962C8B-B14F-4D97-AF65-F5344CB8AC3E}">
        <p14:creationId xmlns:p14="http://schemas.microsoft.com/office/powerpoint/2010/main" xmlns="" val="243715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73B8A277-5CDA-4AE4-9F50-B41C509E5FD0}"/>
              </a:ext>
            </a:extLst>
          </p:cNvPr>
          <p:cNvSpPr txBox="1"/>
          <p:nvPr/>
        </p:nvSpPr>
        <p:spPr>
          <a:xfrm>
            <a:off x="467544" y="1268760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 prirodi se promjene događaju neprestano.</a:t>
            </a:r>
          </a:p>
          <a:p>
            <a:r>
              <a:rPr lang="hr-HR" sz="2400" dirty="0"/>
              <a:t>Biljke, životinje, jezera, šume, nebeska tijela, ljudi – neprestano se mijenjaju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b="1" dirty="0">
                <a:solidFill>
                  <a:schemeClr val="tx2"/>
                </a:solidFill>
              </a:rPr>
              <a:t>PRIRODNE ZNANOSTI </a:t>
            </a:r>
            <a:r>
              <a:rPr lang="hr-HR" sz="2400" dirty="0"/>
              <a:t>– bave se istraživanjem i objašnjavanjem procesa i promjena u prirodi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dirty="0"/>
              <a:t>Znanstvenici koji se bave prirodnim </a:t>
            </a:r>
            <a:r>
              <a:rPr lang="hr-HR" sz="2400" dirty="0" smtClean="0"/>
              <a:t>znanostima, </a:t>
            </a:r>
            <a:r>
              <a:rPr lang="hr-HR" sz="2400" dirty="0"/>
              <a:t>spoznaje stječu na temelju opažanja i promatranja prirode.</a:t>
            </a:r>
          </a:p>
        </p:txBody>
      </p:sp>
      <p:pic>
        <p:nvPicPr>
          <p:cNvPr id="4" name="Slika 3" descr="Slika na kojoj se prikazuje na otvorenom, trava, voda, muškarac&#10;&#10;Opis je automatski generiran">
            <a:extLst>
              <a:ext uri="{FF2B5EF4-FFF2-40B4-BE49-F238E27FC236}">
                <a16:creationId xmlns:a16="http://schemas.microsoft.com/office/drawing/2014/main" xmlns="" id="{A1F9F9B0-9937-4CF1-83E2-2D5A4AAB8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149080"/>
            <a:ext cx="3528392" cy="187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Slika na kojoj se prikazuje osoba, zgrada, soba, žena&#10;&#10;Opis je automatski generiran">
            <a:extLst>
              <a:ext uri="{FF2B5EF4-FFF2-40B4-BE49-F238E27FC236}">
                <a16:creationId xmlns:a16="http://schemas.microsoft.com/office/drawing/2014/main" xmlns="" id="{E1793D61-72F9-4DA5-8D61-6F6747998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149080"/>
            <a:ext cx="3327292" cy="187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BC2640C-5FBD-4053-AC5D-8547958500AB}"/>
              </a:ext>
            </a:extLst>
          </p:cNvPr>
          <p:cNvSpPr txBox="1"/>
          <p:nvPr/>
        </p:nvSpPr>
        <p:spPr>
          <a:xfrm>
            <a:off x="755576" y="602128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Znanstvenik u prirodi                                     Znanstvenica u laboratoriju     </a:t>
            </a:r>
          </a:p>
        </p:txBody>
      </p:sp>
      <p:sp>
        <p:nvSpPr>
          <p:cNvPr id="8" name="Action Button: Movie 7">
            <a:hlinkClick r:id="rId4" highlightClick="1"/>
          </p:cNvPr>
          <p:cNvSpPr/>
          <p:nvPr/>
        </p:nvSpPr>
        <p:spPr>
          <a:xfrm>
            <a:off x="6876256" y="2204864"/>
            <a:ext cx="1080120" cy="72008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277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xmlns="" id="{90B93244-E7C0-4668-ABFF-7D170CE1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3250704" cy="1162050"/>
          </a:xfrm>
        </p:spPr>
        <p:txBody>
          <a:bodyPr>
            <a:normAutofit/>
          </a:bodyPr>
          <a:lstStyle/>
          <a:p>
            <a:r>
              <a:rPr lang="hr-HR" sz="2800" b="0" dirty="0">
                <a:solidFill>
                  <a:schemeClr val="tx2"/>
                </a:solidFill>
              </a:rPr>
              <a:t>Istraživanje prirode</a:t>
            </a:r>
            <a:endParaRPr lang="en-US" sz="2800" b="0" dirty="0">
              <a:solidFill>
                <a:schemeClr val="tx2"/>
              </a:solidFill>
            </a:endParaRPr>
          </a:p>
        </p:txBody>
      </p:sp>
      <p:pic>
        <p:nvPicPr>
          <p:cNvPr id="1026" name="Picture 2" descr="image alt">
            <a:extLst>
              <a:ext uri="{FF2B5EF4-FFF2-40B4-BE49-F238E27FC236}">
                <a16:creationId xmlns:a16="http://schemas.microsoft.com/office/drawing/2014/main" xmlns="" id="{73D3F52A-0AF1-4044-B4AA-69162732F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2" r="2" b="19667"/>
          <a:stretch/>
        </p:blipFill>
        <p:spPr bwMode="auto">
          <a:xfrm>
            <a:off x="3995936" y="1412776"/>
            <a:ext cx="4341268" cy="4994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72FDD4C9-BF0B-4408-B384-85BBB933EC41}"/>
              </a:ext>
            </a:extLst>
          </p:cNvPr>
          <p:cNvSpPr txBox="1"/>
          <p:nvPr/>
        </p:nvSpPr>
        <p:spPr>
          <a:xfrm>
            <a:off x="477988" y="1586690"/>
            <a:ext cx="2797868" cy="2274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ct val="20000"/>
              </a:spcBef>
            </a:pPr>
            <a:endParaRPr lang="en-US" sz="1400" kern="1200" dirty="0"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en-US" sz="2600" kern="1200" dirty="0" err="1">
                <a:latin typeface="+mn-lt"/>
                <a:ea typeface="+mn-ea"/>
                <a:cs typeface="+mn-cs"/>
              </a:rPr>
              <a:t>Znanstvenici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 se </a:t>
            </a:r>
            <a:r>
              <a:rPr lang="en-US" sz="2600" kern="1200" dirty="0" err="1">
                <a:latin typeface="+mn-lt"/>
                <a:ea typeface="+mn-ea"/>
                <a:cs typeface="+mn-cs"/>
              </a:rPr>
              <a:t>pri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600" kern="1200" dirty="0" err="1">
                <a:latin typeface="+mn-lt"/>
                <a:ea typeface="+mn-ea"/>
                <a:cs typeface="+mn-cs"/>
              </a:rPr>
              <a:t>proučavanju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600" kern="1200" dirty="0" err="1">
                <a:latin typeface="+mn-lt"/>
                <a:ea typeface="+mn-ea"/>
                <a:cs typeface="+mn-cs"/>
              </a:rPr>
              <a:t>prirode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600" kern="1200" dirty="0" err="1">
                <a:latin typeface="+mn-lt"/>
                <a:ea typeface="+mn-ea"/>
                <a:cs typeface="+mn-cs"/>
              </a:rPr>
              <a:t>i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600" kern="1200" dirty="0" err="1">
                <a:latin typeface="+mn-lt"/>
                <a:ea typeface="+mn-ea"/>
                <a:cs typeface="+mn-cs"/>
              </a:rPr>
              <a:t>pojava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 u </a:t>
            </a:r>
            <a:r>
              <a:rPr lang="en-US" sz="2600" kern="1200" dirty="0" err="1">
                <a:latin typeface="+mn-lt"/>
                <a:ea typeface="+mn-ea"/>
                <a:cs typeface="+mn-cs"/>
              </a:rPr>
              <a:t>njoj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600" kern="1200" dirty="0" err="1">
                <a:latin typeface="+mn-lt"/>
                <a:ea typeface="+mn-ea"/>
                <a:cs typeface="+mn-cs"/>
              </a:rPr>
              <a:t>koriste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600" kern="1200" dirty="0" err="1">
                <a:latin typeface="+mn-lt"/>
                <a:ea typeface="+mn-ea"/>
                <a:cs typeface="+mn-cs"/>
              </a:rPr>
              <a:t>različitim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600" b="1" kern="1200" dirty="0" err="1">
                <a:latin typeface="+mn-lt"/>
                <a:ea typeface="+mn-ea"/>
                <a:cs typeface="+mn-cs"/>
              </a:rPr>
              <a:t>pomagalima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600" kern="1200" dirty="0" err="1">
                <a:latin typeface="+mn-lt"/>
                <a:ea typeface="+mn-ea"/>
                <a:cs typeface="+mn-cs"/>
              </a:rPr>
              <a:t>i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600" b="1" kern="1200" dirty="0" err="1">
                <a:latin typeface="+mn-lt"/>
                <a:ea typeface="+mn-ea"/>
                <a:cs typeface="+mn-cs"/>
              </a:rPr>
              <a:t>svojim</a:t>
            </a:r>
            <a:r>
              <a:rPr lang="en-US" sz="26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600" b="1" kern="1200" dirty="0" err="1">
                <a:latin typeface="+mn-lt"/>
                <a:ea typeface="+mn-ea"/>
                <a:cs typeface="+mn-cs"/>
              </a:rPr>
              <a:t>osjetilima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. </a:t>
            </a:r>
          </a:p>
          <a:p>
            <a:pPr>
              <a:spcBef>
                <a:spcPct val="20000"/>
              </a:spcBef>
            </a:pPr>
            <a:endParaRPr lang="hr-HR" sz="1400" kern="1200" dirty="0"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endParaRPr lang="en-US" sz="1400" kern="1200" dirty="0"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endParaRPr lang="en-US" sz="14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trelica: zakrivljeno prema gore 2">
            <a:extLst>
              <a:ext uri="{FF2B5EF4-FFF2-40B4-BE49-F238E27FC236}">
                <a16:creationId xmlns:a16="http://schemas.microsoft.com/office/drawing/2014/main" xmlns="" id="{ABF7E054-EB1F-4470-881F-EB61EA984149}"/>
              </a:ext>
            </a:extLst>
          </p:cNvPr>
          <p:cNvSpPr/>
          <p:nvPr/>
        </p:nvSpPr>
        <p:spPr>
          <a:xfrm rot="1356243">
            <a:off x="1994718" y="4158626"/>
            <a:ext cx="3970784" cy="871670"/>
          </a:xfrm>
          <a:prstGeom prst="curvedUpArrow">
            <a:avLst>
              <a:gd name="adj1" fmla="val 28219"/>
              <a:gd name="adj2" fmla="val 44953"/>
              <a:gd name="adj3" fmla="val 4296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397E6FBF-6984-414E-8756-EE1CCA78C3AC}"/>
              </a:ext>
            </a:extLst>
          </p:cNvPr>
          <p:cNvSpPr/>
          <p:nvPr/>
        </p:nvSpPr>
        <p:spPr>
          <a:xfrm rot="10800000" flipV="1">
            <a:off x="4283968" y="1484784"/>
            <a:ext cx="3069885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Teleskopom promatramo zvijezde</a:t>
            </a:r>
          </a:p>
        </p:txBody>
      </p:sp>
    </p:spTree>
    <p:extLst>
      <p:ext uri="{BB962C8B-B14F-4D97-AF65-F5344CB8AC3E}">
        <p14:creationId xmlns:p14="http://schemas.microsoft.com/office/powerpoint/2010/main" xmlns="" val="5996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bjekt, mikroskop, vožnja, stol&#10;&#10;Opis je automatski generiran">
            <a:extLst>
              <a:ext uri="{FF2B5EF4-FFF2-40B4-BE49-F238E27FC236}">
                <a16:creationId xmlns:a16="http://schemas.microsoft.com/office/drawing/2014/main" xmlns="" id="{3D69AA85-E2A1-4798-93CC-D172FAA26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479137"/>
            <a:ext cx="2996952" cy="2996952"/>
          </a:xfrm>
          <a:prstGeom prst="rect">
            <a:avLst/>
          </a:prstGeom>
        </p:spPr>
      </p:pic>
      <p:pic>
        <p:nvPicPr>
          <p:cNvPr id="2050" name="Picture 2" descr="image alt">
            <a:extLst>
              <a:ext uri="{FF2B5EF4-FFF2-40B4-BE49-F238E27FC236}">
                <a16:creationId xmlns:a16="http://schemas.microsoft.com/office/drawing/2014/main" xmlns="" id="{95AAC317-38B6-4B24-85CB-F48550BD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25792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elica: zakrivljeno prema gore 4">
            <a:extLst>
              <a:ext uri="{FF2B5EF4-FFF2-40B4-BE49-F238E27FC236}">
                <a16:creationId xmlns:a16="http://schemas.microsoft.com/office/drawing/2014/main" xmlns="" id="{74E2B292-0020-4C35-B28B-81D512531637}"/>
              </a:ext>
            </a:extLst>
          </p:cNvPr>
          <p:cNvSpPr/>
          <p:nvPr/>
        </p:nvSpPr>
        <p:spPr>
          <a:xfrm flipH="1">
            <a:off x="3635896" y="2744476"/>
            <a:ext cx="2880319" cy="871670"/>
          </a:xfrm>
          <a:prstGeom prst="curvedUpArrow">
            <a:avLst>
              <a:gd name="adj1" fmla="val 35646"/>
              <a:gd name="adj2" fmla="val 50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41D383E8-A688-4906-B682-E3F71BE8A795}"/>
              </a:ext>
            </a:extLst>
          </p:cNvPr>
          <p:cNvSpPr/>
          <p:nvPr/>
        </p:nvSpPr>
        <p:spPr>
          <a:xfrm>
            <a:off x="4427984" y="1268760"/>
            <a:ext cx="4248472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DALEKOZOR – njime npr. možemo promatrati ptice </a:t>
            </a:r>
            <a:r>
              <a:rPr lang="hr-HR" sz="2400" dirty="0" smtClean="0"/>
              <a:t>u letu</a:t>
            </a:r>
            <a:r>
              <a:rPr lang="hr-HR" sz="2400" dirty="0"/>
              <a:t>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E726C01E-2E01-4E34-8A9D-7171F9D8433C}"/>
              </a:ext>
            </a:extLst>
          </p:cNvPr>
          <p:cNvSpPr/>
          <p:nvPr/>
        </p:nvSpPr>
        <p:spPr>
          <a:xfrm>
            <a:off x="5436096" y="3861048"/>
            <a:ext cx="3384376" cy="1259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MIKROSKOP – njime </a:t>
            </a:r>
            <a:r>
              <a:rPr lang="hr-HR" sz="2400" dirty="0" smtClean="0"/>
              <a:t>možemo </a:t>
            </a:r>
            <a:r>
              <a:rPr lang="hr-HR" sz="2400" dirty="0"/>
              <a:t>promatrati kako je </a:t>
            </a:r>
            <a:r>
              <a:rPr lang="hr-HR" sz="2400" dirty="0" smtClean="0"/>
              <a:t>npr. građen </a:t>
            </a:r>
            <a:r>
              <a:rPr lang="hr-HR" sz="2400" dirty="0"/>
              <a:t>list.</a:t>
            </a:r>
          </a:p>
        </p:txBody>
      </p:sp>
      <p:pic>
        <p:nvPicPr>
          <p:cNvPr id="15" name="Slika 14" descr="Slika na kojoj se prikazuje sjedenje, stablo, cvijet, prekriveno&#10;&#10;Opis je automatski generiran">
            <a:extLst>
              <a:ext uri="{FF2B5EF4-FFF2-40B4-BE49-F238E27FC236}">
                <a16:creationId xmlns:a16="http://schemas.microsoft.com/office/drawing/2014/main" xmlns="" id="{72BA1A4C-F17A-4BE2-84B7-900DE6A9A7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8572" y="5336297"/>
            <a:ext cx="3384375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trelica: zakrivljeno prema gore 15">
            <a:extLst>
              <a:ext uri="{FF2B5EF4-FFF2-40B4-BE49-F238E27FC236}">
                <a16:creationId xmlns:a16="http://schemas.microsoft.com/office/drawing/2014/main" xmlns="" id="{301A9D63-6FD2-4912-BA79-68AFB687486D}"/>
              </a:ext>
            </a:extLst>
          </p:cNvPr>
          <p:cNvSpPr/>
          <p:nvPr/>
        </p:nvSpPr>
        <p:spPr>
          <a:xfrm rot="20797058" flipH="1">
            <a:off x="2470076" y="5302562"/>
            <a:ext cx="2945752" cy="690984"/>
          </a:xfrm>
          <a:prstGeom prst="curvedUpArrow">
            <a:avLst>
              <a:gd name="adj1" fmla="val 35646"/>
              <a:gd name="adj2" fmla="val 50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1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gnifying, Glass, Optical, Lupe, Enlarge, Search">
            <a:extLst>
              <a:ext uri="{FF2B5EF4-FFF2-40B4-BE49-F238E27FC236}">
                <a16:creationId xmlns:a16="http://schemas.microsoft.com/office/drawing/2014/main" xmlns="" id="{BEC33231-C4B7-457C-9712-FA482E226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81901">
            <a:off x="776888" y="890460"/>
            <a:ext cx="266009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33C24ECA-4AD0-4408-A9E8-22878F49BCA6}"/>
              </a:ext>
            </a:extLst>
          </p:cNvPr>
          <p:cNvSpPr/>
          <p:nvPr/>
        </p:nvSpPr>
        <p:spPr>
          <a:xfrm>
            <a:off x="3851920" y="1196752"/>
            <a:ext cx="3744416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POVEĆALO – povećava promatrani predmet.</a:t>
            </a:r>
          </a:p>
        </p:txBody>
      </p:sp>
      <p:pic>
        <p:nvPicPr>
          <p:cNvPr id="3076" name="Picture 4" descr="image alt">
            <a:extLst>
              <a:ext uri="{FF2B5EF4-FFF2-40B4-BE49-F238E27FC236}">
                <a16:creationId xmlns:a16="http://schemas.microsoft.com/office/drawing/2014/main" xmlns="" id="{B6584E20-0EF6-4699-9EC4-E971B5834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140996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6DAC747C-4F78-4008-8580-5B4CD21969DA}"/>
              </a:ext>
            </a:extLst>
          </p:cNvPr>
          <p:cNvSpPr/>
          <p:nvPr/>
        </p:nvSpPr>
        <p:spPr>
          <a:xfrm>
            <a:off x="3851920" y="2420888"/>
            <a:ext cx="3744416" cy="14485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TERMOMETAR – koristimo ga za mjerenje temperature.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9EC6F4A-62BC-48FF-ABE3-02CE7A217E71}"/>
              </a:ext>
            </a:extLst>
          </p:cNvPr>
          <p:cNvSpPr txBox="1"/>
          <p:nvPr/>
        </p:nvSpPr>
        <p:spPr>
          <a:xfrm>
            <a:off x="3935935" y="5059014"/>
            <a:ext cx="453427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2000" dirty="0">
              <a:hlinkClick r:id="rId4"/>
            </a:endParaRPr>
          </a:p>
          <a:p>
            <a:r>
              <a:rPr lang="hr-HR" sz="2400" dirty="0">
                <a:hlinkClick r:id="rId4"/>
              </a:rPr>
              <a:t>Za one koji žele više: Prijedlog razrednog projekta – Mjerenje temperature </a:t>
            </a:r>
            <a:endParaRPr lang="hr-HR" sz="24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AFE082BD-070D-49A1-939C-210A6234F756}"/>
              </a:ext>
            </a:extLst>
          </p:cNvPr>
          <p:cNvSpPr txBox="1"/>
          <p:nvPr/>
        </p:nvSpPr>
        <p:spPr>
          <a:xfrm>
            <a:off x="3826810" y="412233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</a:t>
            </a:r>
            <a:r>
              <a:rPr lang="hr-HR" sz="2400" dirty="0">
                <a:hlinkClick r:id="rId5"/>
              </a:rPr>
              <a:t>Što sve mogu istražiti u školskom dvorištu? </a:t>
            </a:r>
            <a:endParaRPr lang="hr-HR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62E022-C748-45C2-A113-9126BAF5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28917" y="5564842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E6CDB862-6744-4053-9650-D00111A88284}"/>
              </a:ext>
            </a:extLst>
          </p:cNvPr>
          <p:cNvSpPr txBox="1"/>
          <p:nvPr/>
        </p:nvSpPr>
        <p:spPr>
          <a:xfrm>
            <a:off x="3851920" y="48925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Radna bilježnica </a:t>
            </a:r>
            <a:r>
              <a:rPr lang="hr-HR" dirty="0" smtClean="0"/>
              <a:t>6. stranica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168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9693AEA3-7AC9-4F61-848C-61F544BEDF20}"/>
              </a:ext>
            </a:extLst>
          </p:cNvPr>
          <p:cNvSpPr txBox="1"/>
          <p:nvPr/>
        </p:nvSpPr>
        <p:spPr>
          <a:xfrm>
            <a:off x="539552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Živa</a:t>
            </a:r>
            <a:r>
              <a:rPr 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neživa</a:t>
            </a:r>
            <a:r>
              <a:rPr 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priroda</a:t>
            </a:r>
            <a:endParaRPr lang="en-US" sz="4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lika 4" descr="Slika na kojoj se prikazuje voda, na otvorenom, čamac, jezero&#10;&#10;Opis je automatski generiran">
            <a:extLst>
              <a:ext uri="{FF2B5EF4-FFF2-40B4-BE49-F238E27FC236}">
                <a16:creationId xmlns:a16="http://schemas.microsoft.com/office/drawing/2014/main" xmlns="" id="{F066F986-F22E-487A-B3E8-C92C441FF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62" r="8275" b="-1"/>
          <a:stretch/>
        </p:blipFill>
        <p:spPr>
          <a:xfrm>
            <a:off x="467544" y="2060848"/>
            <a:ext cx="4038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9609E464-2C29-400E-AF0A-56E7D6382737}"/>
              </a:ext>
            </a:extLst>
          </p:cNvPr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hr-HR" sz="2800" b="1" dirty="0"/>
          </a:p>
          <a:p>
            <a:pPr>
              <a:spcBef>
                <a:spcPct val="20000"/>
              </a:spcBef>
              <a:buFont typeface="Arial" pitchFamily="34" charset="0"/>
            </a:pPr>
            <a:endParaRPr lang="hr-HR" sz="2800" b="1" dirty="0"/>
          </a:p>
          <a:p>
            <a:pPr>
              <a:spcBef>
                <a:spcPct val="20000"/>
              </a:spcBef>
              <a:buFont typeface="Arial" pitchFamily="34" charset="0"/>
            </a:pPr>
            <a:endParaRPr lang="hr-HR" sz="2800" b="1" dirty="0"/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en-US" sz="2800" b="1" dirty="0">
                <a:solidFill>
                  <a:schemeClr val="tx2"/>
                </a:solidFill>
              </a:rPr>
              <a:t>OKOLIŠ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nas</a:t>
            </a:r>
            <a:r>
              <a:rPr lang="en-US" sz="2800" dirty="0"/>
              <a:t> </a:t>
            </a:r>
            <a:r>
              <a:rPr lang="en-US" sz="2800" dirty="0" err="1"/>
              <a:t>okružuje</a:t>
            </a:r>
            <a:r>
              <a:rPr lang="en-US" sz="2800" dirty="0"/>
              <a:t>, </a:t>
            </a:r>
            <a:r>
              <a:rPr lang="en-US" sz="2800" dirty="0" err="1"/>
              <a:t>uključujući</a:t>
            </a:r>
            <a:r>
              <a:rPr lang="en-US" sz="2800" dirty="0"/>
              <a:t> </a:t>
            </a:r>
            <a:r>
              <a:rPr lang="en-US" sz="2800" dirty="0" err="1"/>
              <a:t>sve</a:t>
            </a:r>
            <a:r>
              <a:rPr lang="en-US" sz="2800" dirty="0"/>
              <a:t> ono </a:t>
            </a:r>
            <a:r>
              <a:rPr lang="en-US" sz="2800" dirty="0" err="1"/>
              <a:t>što</a:t>
            </a:r>
            <a:r>
              <a:rPr lang="en-US" sz="2800" dirty="0"/>
              <a:t> je </a:t>
            </a:r>
            <a:r>
              <a:rPr lang="en-US" sz="2800" dirty="0" err="1"/>
              <a:t>stvorio</a:t>
            </a:r>
            <a:r>
              <a:rPr lang="en-US" sz="2800" dirty="0"/>
              <a:t> </a:t>
            </a:r>
            <a:r>
              <a:rPr lang="en-US" sz="2800" dirty="0" err="1"/>
              <a:t>čovjek</a:t>
            </a:r>
            <a:r>
              <a:rPr lang="en-US" sz="2800" dirty="0"/>
              <a:t>.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en-US" sz="2800" dirty="0"/>
          </a:p>
          <a:p>
            <a:pPr>
              <a:spcBef>
                <a:spcPct val="20000"/>
              </a:spcBef>
              <a:buFont typeface="Arial" pitchFamily="34" charset="0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125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395D2FC3-7BCC-4873-9626-35BDC1AB67C1}"/>
              </a:ext>
            </a:extLst>
          </p:cNvPr>
          <p:cNvSpPr txBox="1"/>
          <p:nvPr/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20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Slika 4" descr="Slika na kojoj se prikazuje stablo, biljka, trava, na otvorenom&#10;&#10;Opis je automatski generiran">
            <a:extLst>
              <a:ext uri="{FF2B5EF4-FFF2-40B4-BE49-F238E27FC236}">
                <a16:creationId xmlns:a16="http://schemas.microsoft.com/office/drawing/2014/main" xmlns="" id="{F4D5512B-87C8-447F-9C08-9475698AF5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91" r="807" b="-2"/>
          <a:stretch/>
        </p:blipFill>
        <p:spPr>
          <a:xfrm>
            <a:off x="4211960" y="1484784"/>
            <a:ext cx="4309318" cy="4934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358BD106-879E-45C5-BC14-6D2C6BFBD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hr-HR" sz="2800" b="1" kern="1200" dirty="0">
              <a:latin typeface="+mj-lt"/>
              <a:ea typeface="+mj-ea"/>
              <a:cs typeface="+mj-cs"/>
            </a:endParaRPr>
          </a:p>
          <a:p>
            <a:endParaRPr lang="hr-HR" sz="2800" b="1" dirty="0">
              <a:latin typeface="+mj-lt"/>
              <a:ea typeface="+mj-ea"/>
              <a:cs typeface="+mj-cs"/>
            </a:endParaRPr>
          </a:p>
          <a:p>
            <a:r>
              <a: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PRIRODA 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–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sve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što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nas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okružuje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, a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što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nisu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stvorili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ljudi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.</a:t>
            </a:r>
          </a:p>
          <a:p>
            <a:endParaRPr lang="en-US" dirty="0"/>
          </a:p>
        </p:txBody>
      </p:sp>
      <p:sp>
        <p:nvSpPr>
          <p:cNvPr id="6" name="Action Button: Movie 5">
            <a:hlinkClick r:id="rId3" highlightClick="1"/>
          </p:cNvPr>
          <p:cNvSpPr/>
          <p:nvPr/>
        </p:nvSpPr>
        <p:spPr>
          <a:xfrm>
            <a:off x="1043608" y="3933056"/>
            <a:ext cx="1440160" cy="100811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899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310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SVE OKO NAS GRAĐENO JE OD ČESTICA Povezanost žive i nežive prirode</vt:lpstr>
      <vt:lpstr> Povezanost žive i nežive prirode    </vt:lpstr>
      <vt:lpstr>Slide 3</vt:lpstr>
      <vt:lpstr>Slide 4</vt:lpstr>
      <vt:lpstr>Istraživanje prirode</vt:lpstr>
      <vt:lpstr>Slide 6</vt:lpstr>
      <vt:lpstr>Slide 7</vt:lpstr>
      <vt:lpstr>Slide 8</vt:lpstr>
      <vt:lpstr>Slide 9</vt:lpstr>
      <vt:lpstr>Slide 10</vt:lpstr>
      <vt:lpstr>Slide 11</vt:lpstr>
      <vt:lpstr>Slide 12</vt:lpstr>
      <vt:lpstr>Samovrednujte naučeno!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 OKO NAS GRAĐENO JE OD ČESTICA</dc:title>
  <dc:creator>Doroteja Domjanović-Horvat</dc:creator>
  <cp:lastModifiedBy>sk-mpovalec</cp:lastModifiedBy>
  <cp:revision>17</cp:revision>
  <dcterms:created xsi:type="dcterms:W3CDTF">2020-11-11T07:08:49Z</dcterms:created>
  <dcterms:modified xsi:type="dcterms:W3CDTF">2021-08-11T09:59:28Z</dcterms:modified>
</cp:coreProperties>
</file>